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60" r:id="rId2"/>
    <p:sldId id="291" r:id="rId3"/>
    <p:sldId id="278" r:id="rId4"/>
    <p:sldId id="266" r:id="rId5"/>
    <p:sldId id="283" r:id="rId6"/>
    <p:sldId id="285" r:id="rId7"/>
    <p:sldId id="267" r:id="rId8"/>
    <p:sldId id="279" r:id="rId9"/>
    <p:sldId id="259" r:id="rId10"/>
    <p:sldId id="268" r:id="rId11"/>
    <p:sldId id="281" r:id="rId12"/>
    <p:sldId id="261" r:id="rId13"/>
    <p:sldId id="286" r:id="rId14"/>
    <p:sldId id="282" r:id="rId15"/>
    <p:sldId id="289" r:id="rId16"/>
    <p:sldId id="287" r:id="rId17"/>
    <p:sldId id="262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527FF8-FC37-4A12-8E8A-23F1F21ACB20}" type="datetimeFigureOut">
              <a:rPr lang="ru-RU" smtClean="0"/>
              <a:t>04.04.2020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41ACE-A98D-4AC5-A7D0-2392F349A9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15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FE0B1-46B1-4B30-B30C-2E4D51435F60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9FE0B1-46B1-4B30-B30C-2E4D51435F60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B8AD31B-9C95-4A67-94F3-3A17880139CD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CDD7D9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F0619B-67C9-4665-98B3-5ED949556C58}" type="slidenum">
              <a:rPr lang="ru-RU" smtClean="0">
                <a:solidFill>
                  <a:srgbClr val="CDD7D9"/>
                </a:solidFill>
              </a:rPr>
              <a:pPr/>
              <a:t>‹#›</a:t>
            </a:fld>
            <a:endParaRPr lang="ru-RU">
              <a:solidFill>
                <a:srgbClr val="CDD7D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8462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62749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758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7813386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972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>
              <a:solidFill>
                <a:srgbClr val="4343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37403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6186238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64043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F0619B-67C9-4665-98B3-5ED949556C58}" type="slidenum">
              <a:rPr lang="ru-RU" smtClean="0">
                <a:solidFill>
                  <a:srgbClr val="434342"/>
                </a:solidFill>
              </a:rPr>
              <a:pPr/>
              <a:t>‹#›</a:t>
            </a:fld>
            <a:endParaRPr lang="ru-RU">
              <a:solidFill>
                <a:srgbClr val="4343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74563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5524840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0145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B8AD31B-9C95-4A67-94F3-3A17880139CD}" type="datetimeFigureOut">
              <a:rPr lang="ru-RU" smtClean="0">
                <a:solidFill>
                  <a:srgbClr val="434342"/>
                </a:solidFill>
              </a:rPr>
              <a:pPr/>
              <a:t>04.04.2020</a:t>
            </a:fld>
            <a:endParaRPr lang="ru-RU">
              <a:solidFill>
                <a:srgbClr val="43434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43434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CF0619B-67C9-4665-98B3-5ED949556C5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301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013176"/>
            <a:ext cx="3793976" cy="926232"/>
          </a:xfrm>
        </p:spPr>
        <p:txBody>
          <a:bodyPr/>
          <a:lstStyle/>
          <a:p>
            <a:r>
              <a:rPr lang="ru-RU" dirty="0" smtClean="0"/>
              <a:t>В.Г. Распутин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Роль учителя Лидии Михайловны в жизни мальчика.</a:t>
            </a:r>
          </a:p>
        </p:txBody>
      </p:sp>
      <p:pic>
        <p:nvPicPr>
          <p:cNvPr id="1026" name="Picture 2" descr="http://assets3.glazunov.ru/uploads/gallery/work/image/336/normal________-________-_________-_________.-1987.-_.__.-121_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851920" cy="5163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https://knigamir.com/upload/iblock/ec7/ec72239c26ed45d4a292d122e02e3fc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751550"/>
            <a:ext cx="3924839" cy="47403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0" y="6093296"/>
            <a:ext cx="2231160" cy="676672"/>
          </a:xfrm>
          <a:prstGeom prst="rect">
            <a:avLst/>
          </a:prstGeom>
          <a:solidFill>
            <a:srgbClr val="F96A1B"/>
          </a:solidFill>
          <a:ln w="47625" cap="flat" cmpd="dbl" algn="ctr">
            <a:solidFill>
              <a:srgbClr val="FFFFFF"/>
            </a:solidFill>
            <a:prstDash val="solid"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96A1B"/>
              </a:buClr>
              <a:buSzPct val="60000"/>
              <a:buFont typeface="Wingdings"/>
              <a:buNone/>
              <a:tabLst/>
              <a:defRPr/>
            </a:pPr>
            <a:r>
              <a:rPr lang="ru-RU" dirty="0" smtClean="0">
                <a:solidFill>
                  <a:srgbClr val="FFFFFF"/>
                </a:solidFill>
                <a:latin typeface="Calibri"/>
              </a:rPr>
              <a:t>      Тема </a:t>
            </a:r>
            <a:endParaRPr kumimoji="0" lang="ru-RU" sz="2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184666"/>
            <a:ext cx="41408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6А,  </a:t>
            </a:r>
            <a:r>
              <a:rPr lang="ru-RU" sz="2000" dirty="0" smtClean="0">
                <a:solidFill>
                  <a:srgbClr val="FF0000"/>
                </a:solidFill>
              </a:rPr>
              <a:t>8.04.2020</a:t>
            </a:r>
            <a:r>
              <a:rPr lang="ru-RU" sz="20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9793492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Выводы</a:t>
            </a:r>
            <a:endParaRPr lang="ru-RU" b="1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4896544" cy="506916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/>
              <a:t>Удивительно, но Лидия Михайловна, оказывается, не помнила, что она похожим же, как в рассказе, образом отправляла мне посылку с макаронами….</a:t>
            </a:r>
            <a:r>
              <a:rPr lang="ru-RU" dirty="0" smtClean="0"/>
              <a:t>Но,</a:t>
            </a:r>
            <a:r>
              <a:rPr lang="en-US" dirty="0" smtClean="0"/>
              <a:t> </a:t>
            </a:r>
            <a:r>
              <a:rPr lang="ru-RU" dirty="0" smtClean="0"/>
              <a:t>поразмыслив</a:t>
            </a:r>
            <a:r>
              <a:rPr lang="ru-RU" dirty="0"/>
              <a:t>, я понял, что удивительного тут в сущности нет ничего: истинное добро со стороны того, кто творит его, имеет меньшую память, чем со стороны того, кто его принимает…</a:t>
            </a:r>
          </a:p>
          <a:p>
            <a:pPr algn="just"/>
            <a:r>
              <a:rPr lang="ru-RU" dirty="0"/>
              <a:t>Добро бескорыстно, и в этом его чудодейственная сила.</a:t>
            </a:r>
          </a:p>
          <a:p>
            <a:endParaRPr lang="ru-RU" dirty="0"/>
          </a:p>
        </p:txBody>
      </p:sp>
      <p:pic>
        <p:nvPicPr>
          <p:cNvPr id="10242" name="Picture 2" descr="http://listrovaya.ru/images/f/d/vospitanie-chuvstv-v-rasskaze-vg-ra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1700808"/>
            <a:ext cx="3312368" cy="493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739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2007031504209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559706"/>
            <a:ext cx="3835152" cy="484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355976" y="1700808"/>
            <a:ext cx="4635624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000000"/>
                </a:solidFill>
              </a:rPr>
              <a:t>Лидия Михайловна открыла мальчику новый мир, показала «другую жизнь» (в доме учительницы мальчику даже воздух казался пропитанным «лёгкими и незнакомыми запахами иной жизни»), где люди могут доверять друг другу, поддерживать и помогать, разделять горе, избавлять от одиночества. Мальчик узнал «красные яблоки», о которых и не мечтал никогда. Теперь он  узнал о том, что он не одинок, что есть на свете доброта, отзывчивость, любовь. Это и есть истинные духовные ценности.</a:t>
            </a:r>
          </a:p>
          <a:p>
            <a:pPr marL="342900" indent="-342900" algn="just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solidFill>
                  <a:srgbClr val="000000"/>
                </a:solidFill>
              </a:rPr>
              <a:t> </a:t>
            </a:r>
            <a:r>
              <a:rPr lang="ru-RU" altLang="ru-RU" sz="2400" dirty="0" smtClean="0">
                <a:solidFill>
                  <a:srgbClr val="000000"/>
                </a:solidFill>
              </a:rPr>
              <a:t>Какую </a:t>
            </a:r>
            <a:r>
              <a:rPr lang="ru-RU" altLang="ru-RU" sz="2400" dirty="0">
                <a:solidFill>
                  <a:srgbClr val="000000"/>
                </a:solidFill>
              </a:rPr>
              <a:t>роль играет послесловие?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Выводы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81411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013176"/>
            <a:ext cx="3793976" cy="926232"/>
          </a:xfrm>
        </p:spPr>
        <p:txBody>
          <a:bodyPr/>
          <a:lstStyle/>
          <a:p>
            <a:r>
              <a:rPr lang="ru-RU" dirty="0" smtClean="0"/>
              <a:t>В.Г. Распутин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Нравственные проблемы рассказа </a:t>
            </a:r>
            <a:r>
              <a:rPr lang="ru-RU" dirty="0" err="1"/>
              <a:t>В.Распутина</a:t>
            </a:r>
            <a:r>
              <a:rPr lang="ru-RU" dirty="0"/>
              <a:t> «Уроки французского»</a:t>
            </a:r>
          </a:p>
        </p:txBody>
      </p:sp>
      <p:pic>
        <p:nvPicPr>
          <p:cNvPr id="1026" name="Picture 2" descr="http://assets3.glazunov.ru/uploads/gallery/work/image/336/normal________-________-_________-_________.-1987.-_.__.-121_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851920" cy="5163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https://knigamir.com/upload/iblock/ec7/ec72239c26ed45d4a292d122e02e3fc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751550"/>
            <a:ext cx="3924839" cy="47403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" y="6093296"/>
            <a:ext cx="2231160" cy="676672"/>
          </a:xfrm>
          <a:prstGeom prst="rect">
            <a:avLst/>
          </a:prstGeom>
          <a:solidFill>
            <a:srgbClr val="F96A1B"/>
          </a:solidFill>
          <a:ln w="47625" cap="flat" cmpd="dbl" algn="ctr">
            <a:solidFill>
              <a:srgbClr val="FFFFFF"/>
            </a:solidFill>
            <a:prstDash val="solid"/>
          </a:ln>
          <a:effectLst>
            <a:outerShdw blurRad="38100" dist="30000" dir="5400000" rotWithShape="0">
              <a:srgbClr val="000000">
                <a:alpha val="45000"/>
              </a:srgbClr>
            </a:outerShdw>
          </a:effectLst>
        </p:spPr>
        <p:txBody>
          <a:bodyPr vert="horz">
            <a:normAutofit fontScale="40000" lnSpcReduction="200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96A1B"/>
              </a:buClr>
              <a:buSzPct val="60000"/>
              <a:buFont typeface="Wingdings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Презентацию составила: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96A1B"/>
              </a:buClr>
              <a:buSzPct val="60000"/>
              <a:buFont typeface="Wingdings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Гурьева К.С., учитель литературы</a:t>
            </a:r>
            <a:endParaRPr kumimoji="0" lang="ru-RU" sz="29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718880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Понятие «УРОК»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Работа, заданная на определенный срок. Она задала себе урок.</a:t>
            </a:r>
          </a:p>
          <a:p>
            <a:pPr algn="just"/>
            <a:r>
              <a:rPr lang="ru-RU" dirty="0"/>
              <a:t>Учебная работа, задания, которые даются ученику для приготовления к следующему занятию. Готовить урок. Учить уроки.</a:t>
            </a:r>
          </a:p>
          <a:p>
            <a:pPr algn="just"/>
            <a:r>
              <a:rPr lang="ru-RU" dirty="0"/>
              <a:t>Учебное занятие по какому-либо предмету, а также отведенное для него время. Урок  литературы.</a:t>
            </a:r>
          </a:p>
          <a:p>
            <a:pPr algn="just"/>
            <a:r>
              <a:rPr lang="ru-RU" dirty="0"/>
              <a:t>То, из чего можно сделать выводы, извлечь что-либо поучительное на будущее. Жизненный урок.</a:t>
            </a:r>
          </a:p>
          <a:p>
            <a:pPr algn="just"/>
            <a:r>
              <a:rPr lang="ru-RU" dirty="0"/>
              <a:t>Перен. Устар. Поучения, наставления. Онегин, помните ль тот час, Когда в саду, в аллее нас Судьба свела, и так смиренно Урок ваш выслушала 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815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Тема и идея рассказа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Тема произведения – жизнь в послевоенные годы. </a:t>
            </a:r>
          </a:p>
          <a:p>
            <a:pPr algn="just"/>
            <a:r>
              <a:rPr lang="ru-RU" dirty="0"/>
              <a:t>Идея рассказа «Уроки французского</a:t>
            </a:r>
            <a:r>
              <a:rPr lang="ru-RU" dirty="0" smtClean="0"/>
              <a:t>»: самоотверженная </a:t>
            </a:r>
            <a:r>
              <a:rPr lang="ru-RU" dirty="0"/>
              <a:t>и бескорыстная доброта – вечная человеческая ценность.</a:t>
            </a:r>
          </a:p>
          <a:p>
            <a:pPr algn="just"/>
            <a:r>
              <a:rPr lang="ru-RU" dirty="0"/>
              <a:t>Окончание рассказа говорит о том, что даже после расставания связь между людьми не нарушается, не исчезает: «Среди зимы, уже после январских каникул, мне пришла на школу по почте посылка…в ней лежали макароны и три красных яблока…Раньше я видел их только на картинке, но догадался, что это они».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43263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Смысл названия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5040560" cy="499715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/>
              <a:t>Слово «урок» в названии рассказа имеет два значения. Во-первых, это учебный час, посвященный отдельному предмету, во-вторых, это нечто поучительное, из чего можно сделать вывод для будущего. Определяющим для понимания замысла рассказа становится именно второе значение этого слова. Уроки доброты и сердечности, преподанные Лидией Михайловной, мальчик запомнил на всю свою жизнь. Литературовед Семенова называет поступок Лидии Михайловны «высшей педагогикой», «той, что пронзает сердце навсегда и светит чистым, простодушным светом естественного примера, … перед которым стыдно за все свои взрослые отступления от самого себя». </a:t>
            </a:r>
          </a:p>
          <a:p>
            <a:pPr algn="just"/>
            <a:r>
              <a:rPr lang="ru-RU" sz="3800" dirty="0"/>
              <a:t>Нравственное значение рассказа – в воспевании вечных ценностей – доброты и человеколюбия.</a:t>
            </a:r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1556792"/>
            <a:ext cx="3316287" cy="52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3614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Итоги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851920" y="1600200"/>
            <a:ext cx="5112568" cy="499715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/>
              <a:t>В рассказе «Уроки французского» В. Г. Распутин повествует о мужестве мальчика, сохранившего чистоту души, незыблемость своих нравственных законов, несущего бестрепетно и отважно, как солдат, свои обязанности и свои синяки. Мальчик привлекает ясностью, цельностью, неустрашимостью души, а ведь ему намного труднее жить, намного труднее устоять, чем учительнице. Герой один в чужой стороне, он постоянно голоден, но все равно ни за что не склонится ни перед Вадиком, ни перед Птахой, которые избивают его в кровь, ни перед Лидией Михайловной, которая хочет ему добра. В мальчике сочетаются светлая веселая, свойственная детству беззаботность, любовь к игре, вера в доброту людей и недетские серьезные размышления о бедах, принесенных войной.</a:t>
            </a: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3243263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41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Создаем </a:t>
            </a:r>
            <a:r>
              <a:rPr lang="ru-RU" b="1" dirty="0" err="1" smtClean="0"/>
              <a:t>синквейн</a:t>
            </a:r>
            <a:r>
              <a:rPr lang="ru-RU" b="1" dirty="0" smtClean="0"/>
              <a:t>!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300192" y="3212976"/>
            <a:ext cx="2591200" cy="3240360"/>
          </a:xfrm>
          <a:ln>
            <a:solidFill>
              <a:schemeClr val="accent2"/>
            </a:solidFill>
          </a:ln>
        </p:spPr>
        <p:txBody>
          <a:bodyPr>
            <a:normAutofit fontScale="77500" lnSpcReduction="20000"/>
          </a:bodyPr>
          <a:lstStyle/>
          <a:p>
            <a:r>
              <a:rPr lang="ru-RU" dirty="0"/>
              <a:t>Доброта</a:t>
            </a:r>
          </a:p>
          <a:p>
            <a:r>
              <a:rPr lang="ru-RU" dirty="0" smtClean="0"/>
              <a:t>Душевная</a:t>
            </a:r>
            <a:r>
              <a:rPr lang="ru-RU" dirty="0"/>
              <a:t>, искренняя</a:t>
            </a:r>
          </a:p>
          <a:p>
            <a:r>
              <a:rPr lang="ru-RU" dirty="0"/>
              <a:t> Направляет, наставляет, учит.</a:t>
            </a:r>
          </a:p>
          <a:p>
            <a:r>
              <a:rPr lang="ru-RU" dirty="0"/>
              <a:t> Доброе отношение к людям </a:t>
            </a:r>
            <a:r>
              <a:rPr lang="ru-RU" dirty="0" smtClean="0"/>
              <a:t>– смысл </a:t>
            </a:r>
            <a:r>
              <a:rPr lang="ru-RU" dirty="0"/>
              <a:t>жизни.</a:t>
            </a:r>
          </a:p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60909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161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Творчество Распутина привлекает читателей тем, что в его произведениях рядом с обыденным, бытовым присутствуют духовные ценности, нравственные законы, противоречивый внутренний мир героев. Автор убеждает нас в том, что у каждого человека есть неисчерпаемый запас добра.</a:t>
            </a:r>
          </a:p>
          <a:p>
            <a:r>
              <a:rPr lang="ru-RU" dirty="0" smtClean="0"/>
              <a:t>Напишите сочинение-рассуждение на тему: «Что такое добро?» на основе произведения Распутина «Уроки французского» и примеров из жизни.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102825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Работа в тетрадях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Напишите тему урока.</a:t>
            </a:r>
          </a:p>
          <a:p>
            <a:pPr marL="514350" indent="-514350">
              <a:buAutoNum type="arabicPeriod"/>
            </a:pPr>
            <a:r>
              <a:rPr lang="ru-RU" dirty="0" smtClean="0"/>
              <a:t>Изучите материал, самые основные моменты запишите в тетрадь.</a:t>
            </a:r>
          </a:p>
          <a:p>
            <a:pPr marL="514350" indent="-514350">
              <a:buAutoNum type="arabicPeriod"/>
            </a:pPr>
            <a:r>
              <a:rPr lang="ru-RU" dirty="0" smtClean="0"/>
              <a:t>Ответы на вопросы коротко запишите в тетрадь.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511749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Проверка домашнего задания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5184576" cy="499715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100" dirty="0" smtClean="0"/>
              <a:t>Какой </a:t>
            </a:r>
            <a:r>
              <a:rPr lang="ru-RU" sz="3100" dirty="0"/>
              <a:t>представлялась </a:t>
            </a:r>
            <a:r>
              <a:rPr lang="ru-RU" sz="3100" dirty="0" smtClean="0"/>
              <a:t>мальчику Лидия </a:t>
            </a:r>
            <a:r>
              <a:rPr lang="ru-RU" sz="3100" dirty="0"/>
              <a:t>Михайловна?</a:t>
            </a:r>
          </a:p>
          <a:p>
            <a:pPr algn="just"/>
            <a:r>
              <a:rPr lang="ru-RU" sz="3100" dirty="0" smtClean="0"/>
              <a:t>Какой </a:t>
            </a:r>
            <a:r>
              <a:rPr lang="ru-RU" sz="3100" dirty="0"/>
              <a:t>приём применяет автор в описании </a:t>
            </a:r>
            <a:r>
              <a:rPr lang="ru-RU" sz="3100" dirty="0" smtClean="0"/>
              <a:t>учительницы</a:t>
            </a:r>
            <a:r>
              <a:rPr lang="ru-RU" sz="3100" dirty="0"/>
              <a:t>?</a:t>
            </a:r>
          </a:p>
          <a:p>
            <a:pPr algn="just"/>
            <a:r>
              <a:rPr lang="ru-RU" sz="3100" dirty="0" smtClean="0"/>
              <a:t>Как </a:t>
            </a:r>
            <a:r>
              <a:rPr lang="ru-RU" sz="3100" dirty="0"/>
              <a:t>меняется интонация учительницы и настроение мальчика во время  разговора после уроков?</a:t>
            </a:r>
          </a:p>
          <a:p>
            <a:pPr algn="just"/>
            <a:r>
              <a:rPr lang="ru-RU" sz="3100" dirty="0"/>
              <a:t>Почему Лидия Михайловна заставила героя заниматься дополнительно?</a:t>
            </a:r>
          </a:p>
          <a:p>
            <a:pPr algn="just"/>
            <a:r>
              <a:rPr lang="ru-RU" sz="3100" dirty="0" smtClean="0"/>
              <a:t>Какие </a:t>
            </a:r>
            <a:r>
              <a:rPr lang="ru-RU" sz="3100" dirty="0"/>
              <a:t>чувства испытывает герой в квартире  учительницы?</a:t>
            </a:r>
          </a:p>
          <a:p>
            <a:pPr algn="just"/>
            <a:r>
              <a:rPr lang="ru-RU" sz="3100" dirty="0" smtClean="0"/>
              <a:t>Какие </a:t>
            </a:r>
            <a:r>
              <a:rPr lang="ru-RU" sz="3100" dirty="0"/>
              <a:t>черты характера проявляет герой?</a:t>
            </a:r>
          </a:p>
          <a:p>
            <a:endParaRPr lang="ru-RU" dirty="0"/>
          </a:p>
        </p:txBody>
      </p:sp>
      <p:pic>
        <p:nvPicPr>
          <p:cNvPr id="5122" name="Picture 2" descr="http://i809.photobucket.com/albums/zz11/bukvoed/14639/14714/img01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1628800"/>
            <a:ext cx="3513693" cy="5106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971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Лидия Михайловна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0" y="1600200"/>
            <a:ext cx="4464496" cy="499715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i="1" dirty="0"/>
              <a:t>Она сидела передо мной аккуратная вся, умная и красивая, красивая и в одежде своей, и в своей молодой поре, которую я смутно чувствовал, до меня доходил запах духов от неё….; к тому же она была учительницей не арифметики какой-нибудь, не истории, а загадочного французского языка, от которого тоже исходило что-то особое, сказочное, неподвластное любому-каждому, как,  например, мне.</a:t>
            </a:r>
          </a:p>
          <a:p>
            <a:endParaRPr lang="ru-RU" dirty="0"/>
          </a:p>
        </p:txBody>
      </p:sp>
      <p:pic>
        <p:nvPicPr>
          <p:cNvPr id="6146" name="Picture 2" descr="http://www.kino-teatr.ru/movie/kadr/7478/25606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2199692"/>
            <a:ext cx="4200401" cy="3152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929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«Она сидела передо мной аккуратная, вся умная и красивая, красивая и в одежде…»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4114800" cy="4209331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чём мы можем судить по портрету героини?</a:t>
            </a: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чего Распутин поместил этот портрет?</a:t>
            </a: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было бы, если бы портретная характеристика не существовала?</a:t>
            </a:r>
            <a:endParaRPr lang="ru-RU" dirty="0">
              <a:solidFill>
                <a:schemeClr val="accent5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http://fb.ru/misc/i/gallery/14747/29803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4096" y="2708920"/>
            <a:ext cx="4392488" cy="29192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2094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Поразмышляем…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44008" y="1600200"/>
            <a:ext cx="4392488" cy="49971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Какими чертами обладала Лидия Михайловна? Приведите цитаты из текста.</a:t>
            </a: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бы вы выбрали: иметь деньги, но не иметь друзей или иметь друзей, но при этом мало денег? Почему?</a:t>
            </a: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Хотели бы вы помочь герою, как помогла ему Лидия Михайловна?</a:t>
            </a:r>
            <a:endParaRPr lang="ru-RU" dirty="0">
              <a:solidFill>
                <a:schemeClr val="accent5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im1-tub-ru.yandex.net/i?id=8c3131f4f643c688c6a6ff9d2e0e03e4&amp;n=33&amp;h=215&amp;w=2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074664"/>
            <a:ext cx="3816424" cy="383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0869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Главный герой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556792"/>
            <a:ext cx="4680520" cy="5112568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i="1" dirty="0"/>
              <a:t>Посмотреть, конечно, было на что: перед ней крючился на парте тощий диковатый мальчишка с разбитым лицом, неопрятный  без матери и одинокий, в старом, застиранном пиджачишке на обвислых плечах, который впору был на груди, но из которого далеко вылезали руки; в перешитых из отцовских галифе и заправленных в чирки марких  светло-зелёных  штанах  со следами вчерашней драки. </a:t>
            </a:r>
          </a:p>
        </p:txBody>
      </p:sp>
      <p:pic>
        <p:nvPicPr>
          <p:cNvPr id="8194" name="Picture 2" descr="http://evropit.by/news/pictures/7ecf17661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2564904"/>
            <a:ext cx="4424464" cy="3292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6862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Вопросы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427984" y="1600200"/>
            <a:ext cx="4536504" cy="4925144"/>
          </a:xfrm>
        </p:spPr>
        <p:txBody>
          <a:bodyPr/>
          <a:lstStyle/>
          <a:p>
            <a:r>
              <a:rPr lang="ru-RU" dirty="0" smtClean="0"/>
              <a:t>Почему </a:t>
            </a:r>
            <a:r>
              <a:rPr lang="ru-RU" dirty="0"/>
              <a:t>Лидия Михайловна решилась на игру </a:t>
            </a:r>
            <a:r>
              <a:rPr lang="ru-RU" dirty="0" smtClean="0"/>
              <a:t>в </a:t>
            </a:r>
            <a:r>
              <a:rPr lang="ru-RU" dirty="0"/>
              <a:t>«</a:t>
            </a:r>
            <a:r>
              <a:rPr lang="ru-RU" dirty="0" err="1"/>
              <a:t>замеряшки</a:t>
            </a:r>
            <a:r>
              <a:rPr lang="ru-RU" dirty="0"/>
              <a:t>»  со своим учеником?</a:t>
            </a:r>
          </a:p>
          <a:p>
            <a:r>
              <a:rPr lang="ru-RU" dirty="0"/>
              <a:t>Чем  закончилась игра?  Как ведёт себя Лидия Михайловна </a:t>
            </a:r>
            <a:r>
              <a:rPr lang="ru-RU" dirty="0" smtClean="0"/>
              <a:t>в разговоре </a:t>
            </a:r>
            <a:r>
              <a:rPr lang="ru-RU" dirty="0"/>
              <a:t>с директором? Почему не объяснила свой поступок директору?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3816350" cy="383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4278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Характеристика главных героев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/>
              <a:t>нравственная стойкость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жажда знаний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чувство собственного достоинства.</a:t>
            </a:r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«учительница загадочного </a:t>
            </a:r>
            <a:r>
              <a:rPr lang="ru-RU" dirty="0"/>
              <a:t>французского </a:t>
            </a:r>
            <a:r>
              <a:rPr lang="ru-RU" dirty="0" smtClean="0"/>
              <a:t>языка»;</a:t>
            </a:r>
            <a:endParaRPr lang="ru-RU" dirty="0"/>
          </a:p>
          <a:p>
            <a:r>
              <a:rPr lang="ru-RU" dirty="0" smtClean="0"/>
              <a:t>умная </a:t>
            </a:r>
            <a:r>
              <a:rPr lang="ru-RU" dirty="0"/>
              <a:t>и </a:t>
            </a:r>
            <a:r>
              <a:rPr lang="ru-RU" dirty="0" smtClean="0"/>
              <a:t>красивая;</a:t>
            </a:r>
            <a:endParaRPr lang="ru-RU" dirty="0"/>
          </a:p>
          <a:p>
            <a:r>
              <a:rPr lang="ru-RU" dirty="0" smtClean="0"/>
              <a:t>«</a:t>
            </a:r>
            <a:r>
              <a:rPr lang="ru-RU" dirty="0"/>
              <a:t>особенное какое-то сказочное существо</a:t>
            </a:r>
            <a:r>
              <a:rPr lang="ru-RU" dirty="0" smtClean="0"/>
              <a:t>…»;</a:t>
            </a:r>
            <a:endParaRPr lang="ru-RU" dirty="0"/>
          </a:p>
          <a:p>
            <a:r>
              <a:rPr lang="ru-RU" dirty="0" smtClean="0"/>
              <a:t>«</a:t>
            </a:r>
            <a:r>
              <a:rPr lang="ru-RU" dirty="0"/>
              <a:t>человек необыкновенный, не похожий на всех </a:t>
            </a:r>
            <a:r>
              <a:rPr lang="ru-RU" dirty="0" smtClean="0"/>
              <a:t>остальных».</a:t>
            </a:r>
          </a:p>
          <a:p>
            <a:pPr>
              <a:buFontTx/>
              <a:buChar char="-"/>
              <a:defRPr/>
            </a:pPr>
            <a:r>
              <a:rPr lang="ru-RU" sz="3200" dirty="0"/>
              <a:t>чувство собственного достоинства;</a:t>
            </a:r>
          </a:p>
          <a:p>
            <a:pPr>
              <a:buFontTx/>
              <a:buChar char="-"/>
              <a:defRPr/>
            </a:pPr>
            <a:r>
              <a:rPr lang="ru-RU" sz="3200" dirty="0"/>
              <a:t>доброта; </a:t>
            </a:r>
          </a:p>
          <a:p>
            <a:pPr>
              <a:buFontTx/>
              <a:buChar char="-"/>
              <a:defRPr/>
            </a:pPr>
            <a:r>
              <a:rPr lang="ru-RU" sz="3200" dirty="0"/>
              <a:t>смелость;</a:t>
            </a:r>
          </a:p>
          <a:p>
            <a:pPr>
              <a:buFontTx/>
              <a:buChar char="-"/>
              <a:defRPr/>
            </a:pPr>
            <a:r>
              <a:rPr lang="ru-RU" sz="3200" dirty="0"/>
              <a:t>милосердие; </a:t>
            </a:r>
          </a:p>
          <a:p>
            <a:pPr>
              <a:buFontTx/>
              <a:buChar char="-"/>
              <a:defRPr/>
            </a:pPr>
            <a:r>
              <a:rPr lang="ru-RU" sz="3200" dirty="0"/>
              <a:t>чуткость; </a:t>
            </a:r>
          </a:p>
          <a:p>
            <a:pPr>
              <a:buFontTx/>
              <a:buChar char="-"/>
              <a:defRPr/>
            </a:pPr>
            <a:r>
              <a:rPr lang="ru-RU" sz="3200" dirty="0"/>
              <a:t>щедрость;</a:t>
            </a:r>
          </a:p>
          <a:p>
            <a:pPr>
              <a:buFontTx/>
              <a:buChar char="-"/>
              <a:defRPr/>
            </a:pPr>
            <a:r>
              <a:rPr lang="ru-RU" sz="3200" dirty="0"/>
              <a:t>отзывчивость.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Мальчик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Лидия Михайловна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9839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P spid="4" grpId="0" build="p" animBg="1"/>
      <p:bldP spid="6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Обычная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1140</Words>
  <Application>Microsoft Office PowerPoint</Application>
  <PresentationFormat>Экран (4:3)</PresentationFormat>
  <Paragraphs>82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1_Обычная</vt:lpstr>
      <vt:lpstr>В.Г. Распутин</vt:lpstr>
      <vt:lpstr> Работа в тетрадях</vt:lpstr>
      <vt:lpstr>Проверка домашнего задания</vt:lpstr>
      <vt:lpstr>Лидия Михайловна</vt:lpstr>
      <vt:lpstr>«Она сидела передо мной аккуратная, вся умная и красивая, красивая и в одежде…»</vt:lpstr>
      <vt:lpstr>Поразмышляем…</vt:lpstr>
      <vt:lpstr>Главный герой</vt:lpstr>
      <vt:lpstr>Вопросы</vt:lpstr>
      <vt:lpstr>Характеристика главных героев</vt:lpstr>
      <vt:lpstr>Выводы</vt:lpstr>
      <vt:lpstr>Выводы</vt:lpstr>
      <vt:lpstr>В.Г. Распутин</vt:lpstr>
      <vt:lpstr>Понятие «УРОК»</vt:lpstr>
      <vt:lpstr>Тема и идея рассказа</vt:lpstr>
      <vt:lpstr>Смысл названия</vt:lpstr>
      <vt:lpstr>Итоги</vt:lpstr>
      <vt:lpstr>Создаем синквейн!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В.Г. Распутин</dc:title>
  <dc:creator>montmartroff</dc:creator>
  <cp:lastModifiedBy>Гульнур</cp:lastModifiedBy>
  <cp:revision>26</cp:revision>
  <dcterms:created xsi:type="dcterms:W3CDTF">2016-03-08T10:05:07Z</dcterms:created>
  <dcterms:modified xsi:type="dcterms:W3CDTF">2020-04-04T05:03:37Z</dcterms:modified>
</cp:coreProperties>
</file>